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1145" r:id="rId2"/>
    <p:sldId id="1161" r:id="rId3"/>
    <p:sldId id="1171" r:id="rId4"/>
    <p:sldId id="1240" r:id="rId5"/>
    <p:sldId id="1241" r:id="rId6"/>
    <p:sldId id="1242" r:id="rId7"/>
    <p:sldId id="1230" r:id="rId8"/>
    <p:sldId id="1225" r:id="rId9"/>
    <p:sldId id="1229" r:id="rId10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119" userDrawn="1">
          <p15:clr>
            <a:srgbClr val="A4A3A4"/>
          </p15:clr>
        </p15:guide>
        <p15:guide id="3" orient="horz" pos="1480" userDrawn="1">
          <p15:clr>
            <a:srgbClr val="A4A3A4"/>
          </p15:clr>
        </p15:guide>
        <p15:guide id="4" orient="horz" pos="4156" userDrawn="1">
          <p15:clr>
            <a:srgbClr val="A4A3A4"/>
          </p15:clr>
        </p15:guide>
        <p15:guide id="5" orient="horz" pos="2840" userDrawn="1">
          <p15:clr>
            <a:srgbClr val="A4A3A4"/>
          </p15:clr>
        </p15:guide>
        <p15:guide id="6" orient="horz" pos="799" userDrawn="1">
          <p15:clr>
            <a:srgbClr val="A4A3A4"/>
          </p15:clr>
        </p15:guide>
        <p15:guide id="7" orient="horz" pos="3521" userDrawn="1">
          <p15:clr>
            <a:srgbClr val="A4A3A4"/>
          </p15:clr>
        </p15:guide>
        <p15:guide id="8" pos="3840" userDrawn="1">
          <p15:clr>
            <a:srgbClr val="A4A3A4"/>
          </p15:clr>
        </p15:guide>
        <p15:guide id="9" pos="2025" userDrawn="1">
          <p15:clr>
            <a:srgbClr val="A4A3A4"/>
          </p15:clr>
        </p15:guide>
        <p15:guide id="10" pos="7469" userDrawn="1">
          <p15:clr>
            <a:srgbClr val="A4A3A4"/>
          </p15:clr>
        </p15:guide>
        <p15:guide id="11" pos="5655" userDrawn="1">
          <p15:clr>
            <a:srgbClr val="A4A3A4"/>
          </p15:clr>
        </p15:guide>
        <p15:guide id="12" pos="21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fdai" initials="f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202EE"/>
    <a:srgbClr val="0000FF"/>
    <a:srgbClr val="0033CC"/>
    <a:srgbClr val="000099"/>
    <a:srgbClr val="990000"/>
    <a:srgbClr val="FF9900"/>
    <a:srgbClr val="FFFF00"/>
    <a:srgbClr val="006600"/>
    <a:srgbClr val="9966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54" autoAdjust="0"/>
    <p:restoredTop sz="81973" autoAdjust="0"/>
  </p:normalViewPr>
  <p:slideViewPr>
    <p:cSldViewPr>
      <p:cViewPr varScale="1">
        <p:scale>
          <a:sx n="104" d="100"/>
          <a:sy n="104" d="100"/>
        </p:scale>
        <p:origin x="1208" y="192"/>
      </p:cViewPr>
      <p:guideLst>
        <p:guide orient="horz" pos="2160"/>
        <p:guide orient="horz" pos="119"/>
        <p:guide orient="horz" pos="1480"/>
        <p:guide orient="horz" pos="4156"/>
        <p:guide orient="horz" pos="2840"/>
        <p:guide orient="horz" pos="799"/>
        <p:guide orient="horz" pos="3521"/>
        <p:guide pos="3840"/>
        <p:guide pos="2025"/>
        <p:guide pos="7469"/>
        <p:guide pos="5655"/>
        <p:guide pos="211"/>
      </p:guideLst>
    </p:cSldViewPr>
  </p:slideViewPr>
  <p:outlineViewPr>
    <p:cViewPr>
      <p:scale>
        <a:sx n="33" d="100"/>
        <a:sy n="33" d="100"/>
      </p:scale>
      <p:origin x="29" y="858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7" d="100"/>
          <a:sy n="97" d="100"/>
        </p:scale>
        <p:origin x="3688" y="2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CA1D133-DF9A-4546-BC32-9BA5D9890E07}" type="datetimeFigureOut">
              <a:rPr lang="zh-CN" altLang="en-US"/>
              <a:pPr>
                <a:defRPr/>
              </a:pPr>
              <a:t>2022/8/30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9B42915-2935-458E-A579-AFBD3FBC3D0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263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C0AFA250-0359-41A6-9B6F-B6B13F56C968}" type="datetimeFigureOut">
              <a:rPr lang="zh-CN" altLang="en-US"/>
              <a:pPr>
                <a:defRPr/>
              </a:pPr>
              <a:t>2022/8/30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510409EE-1F5E-4DB5-BECA-DDA12FB5C92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6326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一代</a:t>
            </a:r>
            <a:r>
              <a:rPr lang="zh-CN" altLang="en-US" dirty="0"/>
              <a:t>、二代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0409EE-1F5E-4DB5-BECA-DDA12FB5C92B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6326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刷题</a:t>
            </a:r>
            <a:r>
              <a:rPr lang="zh-CN" altLang="en-US" dirty="0"/>
              <a:t>、思维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0409EE-1F5E-4DB5-BECA-DDA12FB5C92B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0753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215218" y="2349500"/>
            <a:ext cx="5761567" cy="1043126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221194" y="4508500"/>
            <a:ext cx="5755591" cy="100876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932724-FD10-4A72-BDFD-B27D4C0890DF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33304-23B8-4050-8FD4-F51F035CDD71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6898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B9E9B4-F8BE-45B6-B08C-7191E9BA4C74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464AB1-3A3D-4094-B448-07CA6C3E9645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2775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7CCF6D-9F01-432E-A028-4C874F463449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914C29-D25F-47B7-B33C-2544930698E1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5808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b="1">
                <a:solidFill>
                  <a:srgbClr val="FF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Rectangle 14"/>
          <p:cNvSpPr>
            <a:spLocks noChangeArrowheads="1"/>
          </p:cNvSpPr>
          <p:nvPr userDrawn="1"/>
        </p:nvSpPr>
        <p:spPr bwMode="auto">
          <a:xfrm flipV="1">
            <a:off x="624418" y="1214439"/>
            <a:ext cx="11262783" cy="53975"/>
          </a:xfrm>
          <a:prstGeom prst="rect">
            <a:avLst/>
          </a:prstGeom>
          <a:gradFill rotWithShape="0">
            <a:gsLst>
              <a:gs pos="0">
                <a:srgbClr val="3366FF"/>
              </a:gs>
              <a:gs pos="25000">
                <a:srgbClr val="01A78F"/>
              </a:gs>
              <a:gs pos="50000">
                <a:srgbClr val="FFFF00"/>
              </a:gs>
              <a:gs pos="75000">
                <a:srgbClr val="FF6633"/>
              </a:gs>
              <a:gs pos="100000">
                <a:srgbClr val="FF3399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609D13-632C-4211-9321-01F2B307AB15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653902-9632-4ADE-A52C-43F743FF03E8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3815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4434" y="4508500"/>
            <a:ext cx="11523133" cy="2160588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34434" y="2326714"/>
            <a:ext cx="11523133" cy="21817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88713C-D651-483F-A59C-CBA35E735DAE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5C42C2-F96A-4D62-9B6D-D38CE742E4FE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3216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34433" y="1268414"/>
            <a:ext cx="5761567" cy="5400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15562" y="1280448"/>
            <a:ext cx="5742004" cy="53886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B303F-C235-45D7-B560-615C8BE5B07E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0AD55-C319-44FB-9A5D-D14487C4E159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5669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34433" y="1268954"/>
            <a:ext cx="5761567" cy="5038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34434" y="1844825"/>
            <a:ext cx="5761567" cy="48242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10876" y="1268414"/>
            <a:ext cx="5746691" cy="5044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096001" y="1844824"/>
            <a:ext cx="5761567" cy="482426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50BD78-615C-42E5-A323-856A08359CE8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EB2D35-015B-4C3A-98D5-26A54CB48D3A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505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6FC0DD-A4DC-4183-AD2F-06005E142F51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C2C62A-D1D3-40B1-AA41-272F656B851E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6957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CE3CD5-0358-4B07-AA9D-F51FDFEE5942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D1DB51-B0BC-429A-BBBD-F6D561DBBCA6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8902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37678" y="188913"/>
            <a:ext cx="2877540" cy="1079500"/>
          </a:xfrm>
          <a:solidFill>
            <a:schemeClr val="accent1"/>
          </a:solidFill>
          <a:effectLst/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15218" y="188914"/>
            <a:ext cx="8642349" cy="64801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334435" y="1282206"/>
            <a:ext cx="2880784" cy="5386882"/>
          </a:xfrm>
          <a:solidFill>
            <a:schemeClr val="accent1"/>
          </a:solidFill>
          <a:effectLst/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3F5E32-0271-47BA-86B4-791D18225060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1BF91F-FEE3-472D-BF2B-E796CEC6FFD0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4726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291C4C-2283-4416-85B2-9319499E14F3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8C1C38-7B56-4D9E-9C2B-8C59DC0BF235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7082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334434" y="188913"/>
            <a:ext cx="11523133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334434" y="1268414"/>
            <a:ext cx="11523133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3215218" y="6669088"/>
            <a:ext cx="2880783" cy="176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4545A41-D8A8-4AC4-9808-1A4D8E9D7057}" type="datetimeFigureOut">
              <a:rPr lang="zh-CN" altLang="en-US"/>
              <a:pPr>
                <a:defRPr/>
              </a:pPr>
              <a:t>2022/8/30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096000" y="6669088"/>
            <a:ext cx="2880784" cy="188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76784" y="6669088"/>
            <a:ext cx="3215216" cy="188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28649267-2A5A-4AEF-B2E1-09C8DF9D71B5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  <p:grpSp>
        <p:nvGrpSpPr>
          <p:cNvPr id="1031" name="组合 6"/>
          <p:cNvGrpSpPr>
            <a:grpSpLocks/>
          </p:cNvGrpSpPr>
          <p:nvPr/>
        </p:nvGrpSpPr>
        <p:grpSpPr bwMode="auto">
          <a:xfrm>
            <a:off x="9647767" y="6381751"/>
            <a:ext cx="2497667" cy="404813"/>
            <a:chOff x="6084168" y="6350588"/>
            <a:chExt cx="2209800" cy="507412"/>
          </a:xfrm>
        </p:grpSpPr>
        <p:pic>
          <p:nvPicPr>
            <p:cNvPr id="1032" name="Picture 20" descr="D:\计算所\PPT的模板\logo.gif"/>
            <p:cNvPicPr>
              <a:picLocks noChangeAspect="1" noChangeArrowheads="1"/>
            </p:cNvPicPr>
            <p:nvPr userDrawn="1"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84168" y="6350588"/>
              <a:ext cx="609600" cy="507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33" name="Picture 26" descr="D:\计算所\PPT的模板\logo－zi.gif"/>
            <p:cNvPicPr>
              <a:picLocks noChangeAspect="1" noChangeArrowheads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46168" y="6350588"/>
              <a:ext cx="1447800" cy="315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34" name="Picture 27" descr="D:\计算所\PPT的模板\logo－Y-H-1.gif"/>
            <p:cNvPicPr>
              <a:picLocks noChangeAspect="1" noChangeArrowheads="1"/>
            </p:cNvPicPr>
            <p:nvPr userDrawn="1"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V="1">
              <a:off x="6846168" y="6731588"/>
              <a:ext cx="1447800" cy="76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1" name="Picture 9" descr="C:\Users\maxiaying\Desktop\截图06.png"/>
          <p:cNvPicPr>
            <a:picLocks noChangeAspect="1" noChangeArrowheads="1"/>
          </p:cNvPicPr>
          <p:nvPr/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4367" y="253778"/>
            <a:ext cx="1928284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75" r:id="rId1"/>
    <p:sldLayoutId id="2147483876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  <p:sldLayoutId id="2147483873" r:id="rId10"/>
    <p:sldLayoutId id="214748387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Helvetica" pitchFamily="2" charset="0"/>
          <a:ea typeface="微软雅黑" pitchFamily="34" charset="-122"/>
          <a:cs typeface="Helvetica" pitchFamily="2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Helvetica" pitchFamily="2" charset="0"/>
          <a:ea typeface="微软雅黑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Helvetica" pitchFamily="2" charset="0"/>
          <a:ea typeface="微软雅黑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Helvetica" pitchFamily="2" charset="0"/>
          <a:ea typeface="微软雅黑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Helvetica" pitchFamily="2" charset="0"/>
          <a:ea typeface="微软雅黑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Helvetica" pitchFamily="2" charset="0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v.youku.com/v_show/id_XNDU3NjcwMjU4OA==.html?spm=a2hzp.8244740.0.0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C158F-0C10-7B4F-935A-8942E567A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44" y="191610"/>
            <a:ext cx="12097344" cy="1079500"/>
          </a:xfrm>
        </p:spPr>
        <p:txBody>
          <a:bodyPr/>
          <a:lstStyle/>
          <a:p>
            <a:r>
              <a:rPr lang="zh-CN" altLang="en-US" sz="3600" dirty="0"/>
              <a:t>小</a:t>
            </a:r>
            <a:r>
              <a:rPr lang="en-US" altLang="zh-CN" sz="3600" dirty="0"/>
              <a:t>SIGMA</a:t>
            </a:r>
            <a:r>
              <a:rPr lang="zh-CN" altLang="en-US" sz="3600" dirty="0"/>
              <a:t>数学特别兴趣组：</a:t>
            </a:r>
            <a:r>
              <a:rPr lang="zh-CN" altLang="en-US" sz="3600" dirty="0">
                <a:solidFill>
                  <a:srgbClr val="0000FF"/>
                </a:solidFill>
              </a:rPr>
              <a:t>三个老师六个娃的亲子游戏</a:t>
            </a:r>
            <a:endParaRPr lang="en-US" sz="3600" dirty="0">
              <a:solidFill>
                <a:srgbClr val="0000FF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3097903-AC3F-8B41-92AE-A4AA0B767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88088" y="3267830"/>
            <a:ext cx="2839078" cy="202901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60F3670-7C11-CF40-9373-3452F56A23D5}"/>
              </a:ext>
            </a:extLst>
          </p:cNvPr>
          <p:cNvSpPr txBox="1">
            <a:spLocks/>
          </p:cNvSpPr>
          <p:nvPr/>
        </p:nvSpPr>
        <p:spPr bwMode="auto">
          <a:xfrm>
            <a:off x="5556800" y="5373216"/>
            <a:ext cx="13007387" cy="510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rgbClr val="FF0000"/>
                </a:solidFill>
              </a:rPr>
              <a:t>六年级：</a:t>
            </a:r>
            <a:r>
              <a:rPr lang="zh-CN" altLang="en-US" sz="2000" b="1" dirty="0">
                <a:solidFill>
                  <a:srgbClr val="0202EE"/>
                </a:solidFill>
              </a:rPr>
              <a:t>谭沛之（一小）</a:t>
            </a:r>
            <a:endParaRPr lang="en-US" altLang="zh-CN" sz="2000" b="1" dirty="0">
              <a:solidFill>
                <a:srgbClr val="0202EE"/>
              </a:solidFill>
            </a:endParaRPr>
          </a:p>
          <a:p>
            <a:pPr marL="0" indent="0">
              <a:buNone/>
            </a:pPr>
            <a:r>
              <a:rPr lang="zh-CN" altLang="en-US" sz="2000" b="1" dirty="0">
                <a:solidFill>
                  <a:srgbClr val="FF0000"/>
                </a:solidFill>
              </a:rPr>
              <a:t>五年级：</a:t>
            </a:r>
            <a:r>
              <a:rPr lang="zh-CN" altLang="en-US" sz="2000" b="1" dirty="0">
                <a:solidFill>
                  <a:srgbClr val="0202EE"/>
                </a:solidFill>
              </a:rPr>
              <a:t>包若宁、卜文远、魏文珊（一小）、傅鼎荃</a:t>
            </a:r>
            <a:endParaRPr lang="en-US" altLang="zh-CN" sz="2000" b="1" dirty="0">
              <a:solidFill>
                <a:srgbClr val="0202EE"/>
              </a:solidFill>
            </a:endParaRPr>
          </a:p>
          <a:p>
            <a:pPr marL="0" indent="0">
              <a:buNone/>
            </a:pPr>
            <a:r>
              <a:rPr lang="zh-CN" altLang="en-US" sz="2000" b="1" dirty="0">
                <a:solidFill>
                  <a:srgbClr val="FF0000"/>
                </a:solidFill>
              </a:rPr>
              <a:t>四年级：</a:t>
            </a:r>
            <a:r>
              <a:rPr lang="zh-CN" altLang="en-US" sz="2000" b="1" dirty="0">
                <a:solidFill>
                  <a:srgbClr val="0202EE"/>
                </a:solidFill>
              </a:rPr>
              <a:t>张秦汉（双榆树）、李济杉（翠微）</a:t>
            </a:r>
            <a:endParaRPr lang="en-US" altLang="zh-CN" sz="2000" b="1" dirty="0">
              <a:solidFill>
                <a:srgbClr val="0202EE"/>
              </a:solidFill>
            </a:endParaRPr>
          </a:p>
        </p:txBody>
      </p:sp>
      <p:pic>
        <p:nvPicPr>
          <p:cNvPr id="10242" name="Picture 2" descr="专家人才库数据----中国科学院计算技术研究所">
            <a:extLst>
              <a:ext uri="{FF2B5EF4-FFF2-40B4-BE49-F238E27FC236}">
                <a16:creationId xmlns:a16="http://schemas.microsoft.com/office/drawing/2014/main" id="{965D5C5F-77AF-D34D-A5A0-219A70AE9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393" y="3416604"/>
            <a:ext cx="1237455" cy="166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兰艳艳：SIGIR十年趋势（附视频）_BAAIBeijing的博客-CSDN博客">
            <a:extLst>
              <a:ext uri="{FF2B5EF4-FFF2-40B4-BE49-F238E27FC236}">
                <a16:creationId xmlns:a16="http://schemas.microsoft.com/office/drawing/2014/main" id="{51CE8582-E5A3-2542-8E59-F0DBBA866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4358" y="3416604"/>
            <a:ext cx="1316582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83FCE4D-F007-B041-AAC4-7DF57C7F3141}"/>
              </a:ext>
            </a:extLst>
          </p:cNvPr>
          <p:cNvSpPr txBox="1">
            <a:spLocks/>
          </p:cNvSpPr>
          <p:nvPr/>
        </p:nvSpPr>
        <p:spPr bwMode="auto">
          <a:xfrm>
            <a:off x="695400" y="5334173"/>
            <a:ext cx="4061175" cy="1236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000" b="1" dirty="0">
                <a:solidFill>
                  <a:srgbClr val="0000FF"/>
                </a:solidFill>
              </a:rPr>
              <a:t>卜东波       兰艳艳        </a:t>
            </a:r>
            <a:r>
              <a:rPr lang="zh-CN" altLang="en-CN" sz="2000" b="1" dirty="0">
                <a:solidFill>
                  <a:srgbClr val="0000FF"/>
                </a:solidFill>
              </a:rPr>
              <a:t>包云岗</a:t>
            </a:r>
            <a:endParaRPr lang="en-US" altLang="zh-CN" sz="2000" b="1" dirty="0">
              <a:solidFill>
                <a:srgbClr val="0000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31FF36-63FF-3F47-AEDC-2E45A17F50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08" y="3429000"/>
            <a:ext cx="1236897" cy="16561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DCE8E2-19EA-5D2D-F5C2-65A1AE76DC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7617" y="1318810"/>
            <a:ext cx="2057686" cy="20576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875BF3-BF2B-BC0A-45B6-537589189ED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031" y="3274348"/>
            <a:ext cx="1363662" cy="202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563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C158F-0C10-7B4F-935A-8942E567A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433" y="149914"/>
            <a:ext cx="11523133" cy="1079500"/>
          </a:xfrm>
        </p:spPr>
        <p:txBody>
          <a:bodyPr/>
          <a:lstStyle/>
          <a:p>
            <a:r>
              <a:rPr lang="zh-CN" altLang="en-US" sz="4000" dirty="0"/>
              <a:t>怎样教小</a:t>
            </a:r>
            <a:r>
              <a:rPr lang="en-US" altLang="zh-CN" sz="4000" dirty="0"/>
              <a:t>SIGMA</a:t>
            </a:r>
            <a:r>
              <a:rPr lang="zh-CN" altLang="en-US" sz="4000" dirty="0"/>
              <a:t>学数学？</a:t>
            </a:r>
            <a:r>
              <a:rPr lang="zh-CN" altLang="en-US" sz="4000" dirty="0">
                <a:solidFill>
                  <a:srgbClr val="0000FF"/>
                </a:solidFill>
              </a:rPr>
              <a:t>践行波利亚的数学教育法</a:t>
            </a:r>
            <a:endParaRPr lang="en-US" sz="4000" dirty="0">
              <a:solidFill>
                <a:srgbClr val="0000FF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C3AE77-B6D7-6346-8623-BA8A960C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95" y="4479313"/>
            <a:ext cx="11523133" cy="5400675"/>
          </a:xfrm>
        </p:spPr>
        <p:txBody>
          <a:bodyPr/>
          <a:lstStyle/>
          <a:p>
            <a:r>
              <a:rPr lang="en-CN" sz="2800" b="1" dirty="0">
                <a:solidFill>
                  <a:srgbClr val="FF0000"/>
                </a:solidFill>
              </a:rPr>
              <a:t>数学的两重性</a:t>
            </a:r>
            <a:r>
              <a:rPr lang="zh-CN" altLang="en-US" sz="2800" b="1" dirty="0">
                <a:solidFill>
                  <a:srgbClr val="FF0000"/>
                </a:solidFill>
              </a:rPr>
              <a:t>：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pPr lvl="1"/>
            <a:r>
              <a:rPr lang="zh-CN" altLang="en-CN" sz="2400" b="1" dirty="0">
                <a:solidFill>
                  <a:srgbClr val="0000FF"/>
                </a:solidFill>
              </a:rPr>
              <a:t>既是</a:t>
            </a:r>
            <a:r>
              <a:rPr lang="zh-CN" altLang="en-US" sz="2400" b="1" dirty="0">
                <a:solidFill>
                  <a:srgbClr val="0000FF"/>
                </a:solidFill>
              </a:rPr>
              <a:t>欧几里得式的演绎科学，在创造过程中，又是一门实验性的归纳科学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r>
              <a:rPr lang="zh-CN" altLang="en-US" sz="2800" b="1" dirty="0">
                <a:solidFill>
                  <a:srgbClr val="FF0000"/>
                </a:solidFill>
              </a:rPr>
              <a:t>数学思维：</a:t>
            </a:r>
            <a:endParaRPr lang="en-US" altLang="zh-CN" sz="2800" b="1" dirty="0">
              <a:solidFill>
                <a:srgbClr val="FF0000"/>
              </a:solidFill>
            </a:endParaRPr>
          </a:p>
          <a:p>
            <a:pPr lvl="1"/>
            <a:r>
              <a:rPr lang="zh-CN" altLang="en-US" sz="2400" b="1" dirty="0">
                <a:solidFill>
                  <a:srgbClr val="0000FF"/>
                </a:solidFill>
              </a:rPr>
              <a:t>从最简单情形起始探索，</a:t>
            </a:r>
            <a:r>
              <a:rPr lang="en-CN" sz="2400" b="1" dirty="0">
                <a:solidFill>
                  <a:srgbClr val="0000FF"/>
                </a:solidFill>
              </a:rPr>
              <a:t> 有章法地探索 </a:t>
            </a:r>
            <a:r>
              <a:rPr lang="zh-CN" altLang="en-US" sz="2400" b="1" dirty="0">
                <a:solidFill>
                  <a:srgbClr val="0000FF"/>
                </a:solidFill>
              </a:rPr>
              <a:t>、</a:t>
            </a:r>
            <a:r>
              <a:rPr lang="en-CN" sz="2400" b="1" dirty="0">
                <a:solidFill>
                  <a:srgbClr val="0000FF"/>
                </a:solidFill>
              </a:rPr>
              <a:t>合情推理</a:t>
            </a:r>
            <a:r>
              <a:rPr lang="zh-CN" altLang="en-US" sz="2400" b="1" dirty="0">
                <a:solidFill>
                  <a:srgbClr val="0000FF"/>
                </a:solidFill>
              </a:rPr>
              <a:t>：归纳与类比、分析与综合</a:t>
            </a:r>
            <a:endParaRPr lang="en-CN" altLang="zh-CN" sz="2400" b="1" dirty="0">
              <a:solidFill>
                <a:srgbClr val="0000FF"/>
              </a:solidFill>
            </a:endParaRPr>
          </a:p>
        </p:txBody>
      </p:sp>
      <p:pic>
        <p:nvPicPr>
          <p:cNvPr id="8194" name="Picture 2" descr="怎样解题-G. 波利亚豆瓣评分[8.80]">
            <a:extLst>
              <a:ext uri="{FF2B5EF4-FFF2-40B4-BE49-F238E27FC236}">
                <a16:creationId xmlns:a16="http://schemas.microsoft.com/office/drawing/2014/main" id="{7B27A4C1-F8DF-714B-A8E0-24D56F0719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696" y="1435479"/>
            <a:ext cx="1584176" cy="2355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波利亚经典语录_名言_名句赏析_名言通">
            <a:extLst>
              <a:ext uri="{FF2B5EF4-FFF2-40B4-BE49-F238E27FC236}">
                <a16:creationId xmlns:a16="http://schemas.microsoft.com/office/drawing/2014/main" id="{1CBBCBB5-2D28-464F-B2EE-1922D679A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416" y="1435479"/>
            <a:ext cx="2363514" cy="2363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4C5E30-04FD-3C48-8EBC-2F8604FD9C6C}"/>
              </a:ext>
            </a:extLst>
          </p:cNvPr>
          <p:cNvSpPr txBox="1"/>
          <p:nvPr/>
        </p:nvSpPr>
        <p:spPr>
          <a:xfrm>
            <a:off x="2363777" y="3963329"/>
            <a:ext cx="2232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b="1" dirty="0"/>
              <a:t>G. Polya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EA8DD3-4A1A-9740-9F7C-6EDB4CFD85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040" y="1353946"/>
            <a:ext cx="4271113" cy="3028607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E645511-4F63-9A48-B6DE-23C040DBD44E}"/>
              </a:ext>
            </a:extLst>
          </p:cNvPr>
          <p:cNvSpPr/>
          <p:nvPr/>
        </p:nvSpPr>
        <p:spPr>
          <a:xfrm>
            <a:off x="2279576" y="7613338"/>
            <a:ext cx="1497228" cy="262962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CN" sz="28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尝试</a:t>
            </a:r>
          </a:p>
          <a:p>
            <a:pPr algn="ctr">
              <a:lnSpc>
                <a:spcPct val="150000"/>
              </a:lnSpc>
            </a:pPr>
            <a:r>
              <a:rPr lang="en-CN" sz="28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猜想</a:t>
            </a:r>
          </a:p>
          <a:p>
            <a:pPr algn="ctr">
              <a:lnSpc>
                <a:spcPct val="150000"/>
              </a:lnSpc>
            </a:pPr>
            <a:r>
              <a:rPr lang="en-CN" sz="28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验证</a:t>
            </a:r>
          </a:p>
          <a:p>
            <a:pPr algn="ctr">
              <a:lnSpc>
                <a:spcPct val="150000"/>
              </a:lnSpc>
            </a:pPr>
            <a:r>
              <a:rPr lang="en-CN" sz="2800" b="1" dirty="0">
                <a:solidFill>
                  <a:srgbClr val="0432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归纳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1A94298-8A79-9745-8B1F-8BA005A31096}"/>
              </a:ext>
            </a:extLst>
          </p:cNvPr>
          <p:cNvSpPr/>
          <p:nvPr/>
        </p:nvSpPr>
        <p:spPr>
          <a:xfrm>
            <a:off x="5407891" y="7613336"/>
            <a:ext cx="1497228" cy="262962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倾听</a:t>
            </a:r>
          </a:p>
          <a:p>
            <a:pPr algn="ctr">
              <a:lnSpc>
                <a:spcPct val="150000"/>
              </a:lnSpc>
            </a:pPr>
            <a:r>
              <a:rPr lang="en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提问</a:t>
            </a:r>
          </a:p>
          <a:p>
            <a:pPr algn="ctr">
              <a:lnSpc>
                <a:spcPct val="150000"/>
              </a:lnSpc>
            </a:pPr>
            <a:r>
              <a:rPr lang="en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建议</a:t>
            </a:r>
          </a:p>
          <a:p>
            <a:pPr algn="ctr">
              <a:lnSpc>
                <a:spcPct val="150000"/>
              </a:lnSpc>
            </a:pPr>
            <a:r>
              <a:rPr lang="en-CN" sz="28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示范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847D32-3BAA-C245-B621-3532FBA1DC7E}"/>
              </a:ext>
            </a:extLst>
          </p:cNvPr>
          <p:cNvCxnSpPr/>
          <p:nvPr/>
        </p:nvCxnSpPr>
        <p:spPr>
          <a:xfrm>
            <a:off x="4023936" y="8506836"/>
            <a:ext cx="1260389" cy="0"/>
          </a:xfrm>
          <a:prstGeom prst="straightConnector1">
            <a:avLst/>
          </a:prstGeom>
          <a:ln w="920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B3059D1-A13C-364C-B379-1F6C57D12240}"/>
              </a:ext>
            </a:extLst>
          </p:cNvPr>
          <p:cNvCxnSpPr>
            <a:cxnSpLocks/>
          </p:cNvCxnSpPr>
          <p:nvPr/>
        </p:nvCxnSpPr>
        <p:spPr>
          <a:xfrm flipH="1">
            <a:off x="3900370" y="9201574"/>
            <a:ext cx="1260389" cy="0"/>
          </a:xfrm>
          <a:prstGeom prst="straightConnector1">
            <a:avLst/>
          </a:prstGeom>
          <a:ln w="920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84863B6-440B-E741-978F-6BD5DABB0BFA}"/>
              </a:ext>
            </a:extLst>
          </p:cNvPr>
          <p:cNvSpPr txBox="1"/>
          <p:nvPr/>
        </p:nvSpPr>
        <p:spPr>
          <a:xfrm>
            <a:off x="2453600" y="6898543"/>
            <a:ext cx="1149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学生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AF480B-9674-C747-B9F8-2CCD227B4F3B}"/>
              </a:ext>
            </a:extLst>
          </p:cNvPr>
          <p:cNvSpPr txBox="1"/>
          <p:nvPr/>
        </p:nvSpPr>
        <p:spPr>
          <a:xfrm>
            <a:off x="5755940" y="6898543"/>
            <a:ext cx="1149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教师</a:t>
            </a:r>
          </a:p>
        </p:txBody>
      </p:sp>
    </p:spTree>
    <p:extLst>
      <p:ext uri="{BB962C8B-B14F-4D97-AF65-F5344CB8AC3E}">
        <p14:creationId xmlns:p14="http://schemas.microsoft.com/office/powerpoint/2010/main" val="644885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C158F-0C10-7B4F-935A-8942E567A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954" y="160403"/>
            <a:ext cx="11523133" cy="1079500"/>
          </a:xfrm>
        </p:spPr>
        <p:txBody>
          <a:bodyPr/>
          <a:lstStyle/>
          <a:p>
            <a:r>
              <a:rPr lang="zh-CN" altLang="en-US" dirty="0"/>
              <a:t>小</a:t>
            </a:r>
            <a:r>
              <a:rPr lang="en-US" altLang="zh-CN" dirty="0"/>
              <a:t>SIGMA</a:t>
            </a:r>
            <a:r>
              <a:rPr lang="zh-CN" altLang="en-US" dirty="0"/>
              <a:t>们学数学：</a:t>
            </a:r>
            <a:r>
              <a:rPr lang="zh-CN" altLang="en-US" dirty="0">
                <a:solidFill>
                  <a:srgbClr val="0000FF"/>
                </a:solidFill>
              </a:rPr>
              <a:t>慢数学、猜想多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74F87A-EB3B-284B-B823-CCFD575E8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0969" y="5157192"/>
            <a:ext cx="11523133" cy="3816770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b="1" dirty="0">
                <a:solidFill>
                  <a:srgbClr val="0000FF"/>
                </a:solidFill>
              </a:rPr>
              <a:t>包卜魏猜想：</a:t>
            </a:r>
            <a:r>
              <a:rPr lang="zh-CN" altLang="en-US" sz="2400" b="1" dirty="0"/>
              <a:t>已知</a:t>
            </a:r>
            <a:r>
              <a:rPr lang="en-US" altLang="zh-CN" sz="2400" b="1" dirty="0"/>
              <a:t>a, b,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e</a:t>
            </a:r>
            <a:r>
              <a:rPr lang="zh-CN" altLang="en-US" sz="2400" b="1" dirty="0"/>
              <a:t>，即可唯一确定三阶幻方</a:t>
            </a:r>
            <a:endParaRPr lang="en-US" altLang="zh-CN" sz="2400" b="1" dirty="0"/>
          </a:p>
          <a:p>
            <a:pPr marL="0" indent="0">
              <a:buNone/>
            </a:pPr>
            <a:r>
              <a:rPr lang="zh-CN" altLang="en-US" sz="2400" b="1" dirty="0">
                <a:solidFill>
                  <a:srgbClr val="0000FF"/>
                </a:solidFill>
              </a:rPr>
              <a:t>折半查找法：</a:t>
            </a:r>
            <a:r>
              <a:rPr lang="zh-CN" altLang="en-US" sz="2400" b="1" dirty="0"/>
              <a:t>傅鼎荃在解鸡兔同笼问题时</a:t>
            </a:r>
            <a:r>
              <a:rPr lang="zh-CN" altLang="en-US" sz="2400" b="1" dirty="0">
                <a:solidFill>
                  <a:srgbClr val="FF0000"/>
                </a:solidFill>
              </a:rPr>
              <a:t>自发提出</a:t>
            </a:r>
            <a:r>
              <a:rPr lang="zh-CN" altLang="en-US" sz="2400" b="1" dirty="0"/>
              <a:t>折半查找法</a:t>
            </a:r>
            <a:endParaRPr lang="en-US" altLang="zh-CN" sz="2400" b="1" dirty="0"/>
          </a:p>
          <a:p>
            <a:pPr marL="0" indent="0">
              <a:buNone/>
            </a:pPr>
            <a:r>
              <a:rPr lang="zh-CN" altLang="en-CN" sz="2400" b="1" dirty="0">
                <a:solidFill>
                  <a:srgbClr val="0000FF"/>
                </a:solidFill>
              </a:rPr>
              <a:t>包卜</a:t>
            </a:r>
            <a:r>
              <a:rPr lang="zh-CN" altLang="en-US" sz="2400" b="1" dirty="0">
                <a:solidFill>
                  <a:srgbClr val="0000FF"/>
                </a:solidFill>
              </a:rPr>
              <a:t>猜想：</a:t>
            </a:r>
            <a:r>
              <a:rPr lang="zh-CN" altLang="en-US" sz="2400" b="1" dirty="0"/>
              <a:t>交通图中奇点成对添加边，即可判断是否可一笔画</a:t>
            </a:r>
            <a:endParaRPr lang="en-US" sz="24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2CFE76-3AAD-5A46-939E-797031681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645" y="1326242"/>
            <a:ext cx="4243002" cy="3758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CB6B19-1E9C-0F43-BE96-B6E730A12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5109" y="1336764"/>
            <a:ext cx="2341186" cy="374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943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C158F-0C10-7B4F-935A-8942E567A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954" y="160403"/>
            <a:ext cx="11523133" cy="1079500"/>
          </a:xfrm>
        </p:spPr>
        <p:txBody>
          <a:bodyPr/>
          <a:lstStyle/>
          <a:p>
            <a:r>
              <a:rPr lang="zh-CN" altLang="en-US" dirty="0"/>
              <a:t>小</a:t>
            </a:r>
            <a:r>
              <a:rPr lang="en-US" altLang="zh-CN" dirty="0"/>
              <a:t>SIGMA</a:t>
            </a:r>
            <a:r>
              <a:rPr lang="zh-CN" altLang="en-US" dirty="0"/>
              <a:t>们学编程：</a:t>
            </a:r>
            <a:r>
              <a:rPr lang="en-US" altLang="zh-CN" dirty="0">
                <a:solidFill>
                  <a:srgbClr val="0000FF"/>
                </a:solidFill>
              </a:rPr>
              <a:t>2020</a:t>
            </a:r>
            <a:r>
              <a:rPr lang="zh-CN" altLang="en-US" dirty="0">
                <a:solidFill>
                  <a:srgbClr val="0000FF"/>
                </a:solidFill>
              </a:rPr>
              <a:t>年疫情期间的消遣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D11E12-BB25-DB4B-AD1C-42CB2A867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520" y="1239903"/>
            <a:ext cx="4729794" cy="54576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AC2A4A-0446-5963-0AB9-80F7F4ED4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395" y="2204864"/>
            <a:ext cx="4398684" cy="307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18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8017D5E-5632-344F-943F-5018C91A3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981" y="1364475"/>
            <a:ext cx="3230899" cy="3449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CC158F-0C10-7B4F-935A-8942E567A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954" y="160403"/>
            <a:ext cx="11523133" cy="1079500"/>
          </a:xfrm>
        </p:spPr>
        <p:txBody>
          <a:bodyPr/>
          <a:lstStyle/>
          <a:p>
            <a:r>
              <a:rPr lang="zh-CN" altLang="en-CN" sz="4000" dirty="0"/>
              <a:t>少儿</a:t>
            </a:r>
            <a:r>
              <a:rPr lang="zh-CN" altLang="en-US" sz="4000" dirty="0"/>
              <a:t>计算思维养成记：</a:t>
            </a:r>
            <a:r>
              <a:rPr lang="zh-CN" altLang="en-US" sz="4000" dirty="0">
                <a:solidFill>
                  <a:srgbClr val="0202EE"/>
                </a:solidFill>
              </a:rPr>
              <a:t>六个小孩的编程学习笔记</a:t>
            </a:r>
            <a:endParaRPr lang="en-US" sz="4000" dirty="0">
              <a:solidFill>
                <a:srgbClr val="0202EE"/>
              </a:solidFill>
            </a:endParaRP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7D045C17-0D95-F941-91F0-586606897770}"/>
              </a:ext>
            </a:extLst>
          </p:cNvPr>
          <p:cNvSpPr txBox="1">
            <a:spLocks/>
          </p:cNvSpPr>
          <p:nvPr/>
        </p:nvSpPr>
        <p:spPr bwMode="auto">
          <a:xfrm>
            <a:off x="839415" y="4642094"/>
            <a:ext cx="11523133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Helvetica" pitchFamily="2" charset="0"/>
                <a:ea typeface="微软雅黑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b="1" dirty="0">
                <a:solidFill>
                  <a:srgbClr val="FF0000"/>
                </a:solidFill>
              </a:rPr>
              <a:t>计算思维：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lvl="1"/>
            <a:r>
              <a:rPr lang="zh-CN" altLang="en-US" sz="2000" b="1" dirty="0">
                <a:solidFill>
                  <a:srgbClr val="0000FF"/>
                </a:solidFill>
              </a:rPr>
              <a:t>从最简单情形做起、要分治、要归纳、要“聪明”地枚举、搜索需剪枝、概率有力量</a:t>
            </a:r>
            <a:endParaRPr lang="en-US" altLang="zh-CN" sz="2000" b="1" dirty="0">
              <a:solidFill>
                <a:srgbClr val="0000FF"/>
              </a:solidFill>
            </a:endParaRPr>
          </a:p>
          <a:p>
            <a:r>
              <a:rPr lang="zh-CN" altLang="en-US" sz="2000" b="1" dirty="0">
                <a:solidFill>
                  <a:srgbClr val="FF0000"/>
                </a:solidFill>
              </a:rPr>
              <a:t>示例：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lvl="1"/>
            <a:r>
              <a:rPr lang="zh-CN" altLang="en-US" sz="2000" b="1" dirty="0">
                <a:solidFill>
                  <a:srgbClr val="0000FF"/>
                </a:solidFill>
              </a:rPr>
              <a:t>先正向理解题意，再反向求解：</a:t>
            </a:r>
            <a:r>
              <a:rPr lang="zh-CN" altLang="en-US" sz="2000" b="1" dirty="0"/>
              <a:t>如何估算</a:t>
            </a:r>
            <a:r>
              <a:rPr lang="en-US" altLang="zh-CN" sz="2000" b="1" dirty="0"/>
              <a:t>2</a:t>
            </a:r>
            <a:r>
              <a:rPr lang="zh-CN" altLang="en-US" sz="2000" b="1" dirty="0"/>
              <a:t>的平方根？</a:t>
            </a:r>
            <a:endParaRPr lang="en-US" altLang="zh-CN" sz="2000" b="1" dirty="0"/>
          </a:p>
          <a:p>
            <a:pPr lvl="1"/>
            <a:r>
              <a:rPr lang="zh-CN" altLang="en-US" sz="2000" b="1" dirty="0">
                <a:solidFill>
                  <a:srgbClr val="0000FF"/>
                </a:solidFill>
              </a:rPr>
              <a:t>仿真世界：</a:t>
            </a:r>
            <a:r>
              <a:rPr lang="zh-CN" altLang="en-CN" sz="2000" b="1" dirty="0"/>
              <a:t>牛顿</a:t>
            </a:r>
            <a:r>
              <a:rPr lang="zh-CN" altLang="en-US" sz="2000" b="1" dirty="0"/>
              <a:t>的大炮，炮弹何时形成抛物线，何时形成圆和椭圆？</a:t>
            </a:r>
            <a:endParaRPr lang="en-CN" sz="2000" b="1" dirty="0">
              <a:solidFill>
                <a:srgbClr val="0000FF"/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EE673E3-06E7-F042-BCBF-96B9EB3836F1}"/>
              </a:ext>
            </a:extLst>
          </p:cNvPr>
          <p:cNvSpPr/>
          <p:nvPr/>
        </p:nvSpPr>
        <p:spPr>
          <a:xfrm>
            <a:off x="6419354" y="4266399"/>
            <a:ext cx="3480360" cy="25112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D11E12-BB25-DB4B-AD1C-42CB2A867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673" y="1239902"/>
            <a:ext cx="3097520" cy="357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0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B4FD1-4F5D-07A6-6783-8F59C4EFF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关于课程的三句话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F40EF-D921-CE9F-3E57-A650D6248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CN" dirty="0">
                <a:solidFill>
                  <a:srgbClr val="0202EE"/>
                </a:solidFill>
              </a:rPr>
              <a:t>如何</a:t>
            </a:r>
            <a:r>
              <a:rPr lang="zh-CN" altLang="en-US" dirty="0">
                <a:solidFill>
                  <a:srgbClr val="0202EE"/>
                </a:solidFill>
              </a:rPr>
              <a:t>计分？</a:t>
            </a:r>
            <a:endParaRPr lang="en-US" altLang="zh-CN" dirty="0">
              <a:solidFill>
                <a:srgbClr val="0202EE"/>
              </a:solidFill>
            </a:endParaRPr>
          </a:p>
          <a:p>
            <a:pPr lvl="1"/>
            <a:r>
              <a:rPr lang="zh-CN" altLang="en-US" sz="2400" dirty="0"/>
              <a:t>书面作业：约</a:t>
            </a:r>
            <a:r>
              <a:rPr lang="en-US" altLang="zh-CN" sz="2400" dirty="0"/>
              <a:t>20</a:t>
            </a:r>
            <a:r>
              <a:rPr lang="zh-CN" altLang="en-US" sz="2400" dirty="0"/>
              <a:t>分</a:t>
            </a:r>
            <a:endParaRPr lang="en-US" altLang="zh-CN" sz="2400" dirty="0"/>
          </a:p>
          <a:p>
            <a:pPr lvl="1"/>
            <a:r>
              <a:rPr lang="en-US" altLang="zh-CN" sz="2400" dirty="0"/>
              <a:t>OJ</a:t>
            </a:r>
            <a:r>
              <a:rPr lang="zh-CN" altLang="en-US" sz="2400" dirty="0"/>
              <a:t>实验：约</a:t>
            </a:r>
            <a:r>
              <a:rPr lang="en-US" altLang="zh-CN" sz="2400" dirty="0"/>
              <a:t>20</a:t>
            </a:r>
            <a:r>
              <a:rPr lang="zh-CN" altLang="en-US" sz="2400" dirty="0"/>
              <a:t>分</a:t>
            </a:r>
            <a:endParaRPr lang="en-US" altLang="zh-CN" sz="2400" dirty="0"/>
          </a:p>
          <a:p>
            <a:pPr lvl="1"/>
            <a:r>
              <a:rPr lang="zh-CN" altLang="en-US" sz="2400" dirty="0"/>
              <a:t>期末考试：约</a:t>
            </a:r>
            <a:r>
              <a:rPr lang="en-US" altLang="zh-CN" sz="2400" dirty="0"/>
              <a:t>57</a:t>
            </a:r>
            <a:r>
              <a:rPr lang="zh-CN" altLang="en-US" sz="2400" dirty="0"/>
              <a:t>分</a:t>
            </a:r>
            <a:endParaRPr lang="en-US" altLang="zh-CN" sz="2400" dirty="0"/>
          </a:p>
          <a:p>
            <a:pPr lvl="1"/>
            <a:r>
              <a:rPr lang="en-US" sz="2400" dirty="0"/>
              <a:t>Class activity</a:t>
            </a:r>
            <a:r>
              <a:rPr lang="zh-CN" altLang="en-US" sz="2400" dirty="0"/>
              <a:t>：约</a:t>
            </a:r>
            <a:r>
              <a:rPr lang="en-US" altLang="zh-CN" sz="2400" dirty="0"/>
              <a:t>3</a:t>
            </a:r>
            <a:r>
              <a:rPr lang="zh-CN" altLang="en-US" sz="2400" dirty="0"/>
              <a:t>分（写心得发至</a:t>
            </a:r>
            <a:r>
              <a:rPr lang="en-US" altLang="zh-CN" sz="2400" dirty="0"/>
              <a:t>LOA</a:t>
            </a:r>
            <a:r>
              <a:rPr lang="zh-CN" altLang="en-US" sz="2400" dirty="0"/>
              <a:t>公众号等）</a:t>
            </a:r>
            <a:endParaRPr lang="en-US" altLang="zh-CN" sz="2400" dirty="0"/>
          </a:p>
          <a:p>
            <a:r>
              <a:rPr lang="zh-CN" altLang="en-US" dirty="0">
                <a:solidFill>
                  <a:srgbClr val="0202EE"/>
                </a:solidFill>
              </a:rPr>
              <a:t>如何发通知？</a:t>
            </a:r>
            <a:endParaRPr lang="en-US" altLang="zh-CN" dirty="0">
              <a:solidFill>
                <a:srgbClr val="0202EE"/>
              </a:solidFill>
            </a:endParaRPr>
          </a:p>
          <a:p>
            <a:pPr lvl="1"/>
            <a:r>
              <a:rPr lang="en-US" altLang="zh-CN" dirty="0"/>
              <a:t>Email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QQ</a:t>
            </a:r>
            <a:r>
              <a:rPr lang="zh-CN" altLang="en-US" dirty="0"/>
              <a:t>群</a:t>
            </a:r>
            <a:endParaRPr lang="en-US" altLang="zh-CN" dirty="0"/>
          </a:p>
          <a:p>
            <a:r>
              <a:rPr lang="zh-CN" altLang="en-US" dirty="0">
                <a:solidFill>
                  <a:srgbClr val="0202EE"/>
                </a:solidFill>
              </a:rPr>
              <a:t>恕不回复的三类</a:t>
            </a:r>
            <a:r>
              <a:rPr lang="en-US" altLang="zh-CN" dirty="0">
                <a:solidFill>
                  <a:srgbClr val="0202EE"/>
                </a:solidFill>
              </a:rPr>
              <a:t>email</a:t>
            </a:r>
            <a:r>
              <a:rPr lang="zh-CN" altLang="en-US" dirty="0">
                <a:solidFill>
                  <a:srgbClr val="0202EE"/>
                </a:solidFill>
              </a:rPr>
              <a:t>：</a:t>
            </a:r>
            <a:endParaRPr lang="en-US" altLang="zh-CN" dirty="0">
              <a:solidFill>
                <a:srgbClr val="0202EE"/>
              </a:solidFill>
            </a:endParaRPr>
          </a:p>
          <a:p>
            <a:pPr lvl="1"/>
            <a:r>
              <a:rPr lang="zh-CN" altLang="en-US" sz="2400" dirty="0"/>
              <a:t>助教助教，我忘了交作业了，现在补交一下</a:t>
            </a:r>
            <a:endParaRPr lang="en-US" altLang="zh-CN" sz="2400" dirty="0"/>
          </a:p>
          <a:p>
            <a:pPr lvl="1"/>
            <a:r>
              <a:rPr lang="zh-CN" altLang="en-CN" sz="2400" dirty="0"/>
              <a:t>助教</a:t>
            </a:r>
            <a:r>
              <a:rPr lang="zh-CN" altLang="en-US" sz="2400" dirty="0"/>
              <a:t>助教，我在</a:t>
            </a:r>
            <a:r>
              <a:rPr lang="en-US" altLang="zh-CN" sz="2400" dirty="0"/>
              <a:t>OJ</a:t>
            </a:r>
            <a:r>
              <a:rPr lang="zh-CN" altLang="en-US" sz="2400" dirty="0"/>
              <a:t>上用</a:t>
            </a:r>
            <a:r>
              <a:rPr lang="en-US" altLang="zh-CN" sz="2400" dirty="0"/>
              <a:t>nickname</a:t>
            </a:r>
            <a:r>
              <a:rPr lang="zh-CN" altLang="en-US" sz="2400" dirty="0"/>
              <a:t>注册的，拜托把分数记我的学号下</a:t>
            </a:r>
            <a:endParaRPr lang="en-US" altLang="zh-CN" sz="2400" dirty="0"/>
          </a:p>
          <a:p>
            <a:pPr lvl="1"/>
            <a:r>
              <a:rPr lang="zh-CN" altLang="en-US" sz="2400" dirty="0"/>
              <a:t>助教助教，</a:t>
            </a:r>
            <a:r>
              <a:rPr lang="en-US" altLang="zh-CN" sz="2400" dirty="0"/>
              <a:t>deadline</a:t>
            </a:r>
            <a:r>
              <a:rPr lang="zh-CN" altLang="en-US" sz="2400" dirty="0"/>
              <a:t>前麻烦提醒一下</a:t>
            </a:r>
            <a:r>
              <a:rPr lang="en-US" altLang="zh-CN" sz="2400" dirty="0"/>
              <a:t>~~~</a:t>
            </a:r>
          </a:p>
          <a:p>
            <a:pPr lvl="1"/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041670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0C4E6-2F73-9444-91A5-6342DEA2D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452" y="4581438"/>
            <a:ext cx="11523133" cy="1079500"/>
          </a:xfrm>
        </p:spPr>
        <p:txBody>
          <a:bodyPr/>
          <a:lstStyle/>
          <a:p>
            <a:r>
              <a:rPr lang="zh-CN" altLang="en-CN" sz="4000" dirty="0">
                <a:solidFill>
                  <a:srgbClr val="0202EE"/>
                </a:solidFill>
              </a:rPr>
              <a:t>万物</a:t>
            </a:r>
            <a:r>
              <a:rPr lang="zh-CN" altLang="en-US" sz="4000" dirty="0">
                <a:solidFill>
                  <a:srgbClr val="0202EE"/>
                </a:solidFill>
              </a:rPr>
              <a:t>皆数理化</a:t>
            </a:r>
            <a:r>
              <a:rPr lang="zh-CN" altLang="en-CN" sz="4000" dirty="0">
                <a:solidFill>
                  <a:srgbClr val="0202EE"/>
                </a:solidFill>
              </a:rPr>
              <a:t>天地生医</a:t>
            </a:r>
            <a:r>
              <a:rPr lang="zh-CN" altLang="en-US" sz="4000" dirty="0">
                <a:solidFill>
                  <a:srgbClr val="0202EE"/>
                </a:solidFill>
              </a:rPr>
              <a:t>，思考观察实验计算得规律</a:t>
            </a:r>
            <a:endParaRPr lang="en-CN" sz="4000" dirty="0">
              <a:solidFill>
                <a:srgbClr val="0202EE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FBC1191-D65C-FF4A-A1CE-F2BBF81F48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83" y="1484784"/>
            <a:ext cx="5375260" cy="3024336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CE10BE-78A7-3E4D-AC7E-6D5F7AC68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629" y="1484784"/>
            <a:ext cx="5510274" cy="30661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4ED1BD6-531C-4D4A-A6BA-D77076BA1506}"/>
              </a:ext>
            </a:extLst>
          </p:cNvPr>
          <p:cNvSpPr/>
          <p:nvPr/>
        </p:nvSpPr>
        <p:spPr>
          <a:xfrm>
            <a:off x="581075" y="5733256"/>
            <a:ext cx="110086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2400" dirty="0">
                <a:solidFill>
                  <a:srgbClr val="0202E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https://v.youku.com/v_show/id_XNDU3NjcwMjU4OA==.html?spm=a2hzp.8244740.0.0</a:t>
            </a:r>
            <a:r>
              <a:rPr lang="zh-CN" altLang="en-US" sz="2400" dirty="0">
                <a:solidFill>
                  <a:srgbClr val="0202EE"/>
                </a:solidFill>
              </a:rPr>
              <a:t> </a:t>
            </a:r>
            <a:endParaRPr lang="en-CN" sz="2400" dirty="0">
              <a:solidFill>
                <a:srgbClr val="0202E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5E4FAC-6643-E34D-BF03-A1DEBAF0953E}"/>
              </a:ext>
            </a:extLst>
          </p:cNvPr>
          <p:cNvSpPr txBox="1"/>
          <p:nvPr/>
        </p:nvSpPr>
        <p:spPr>
          <a:xfrm>
            <a:off x="407210" y="364704"/>
            <a:ext cx="92833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填词科学传奇，咏传科学故事</a:t>
            </a:r>
            <a:endParaRPr lang="en-CN" sz="4000" b="1" dirty="0">
              <a:solidFill>
                <a:srgbClr val="FF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9846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600_9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8905" y="-189865"/>
            <a:ext cx="12456160" cy="700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546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b9b83858a6e416db5ddfcdc179345da5(1).jpg" descr="b9b83858a6e416db5ddfcdc179345da5(1).jpg"/>
          <p:cNvPicPr>
            <a:picLocks noChangeAspect="1"/>
          </p:cNvPicPr>
          <p:nvPr/>
        </p:nvPicPr>
        <p:blipFill>
          <a:blip r:embed="rId2"/>
          <a:srcRect l="26282" t="30762" r="26280" b="33658"/>
          <a:stretch>
            <a:fillRect/>
          </a:stretch>
        </p:blipFill>
        <p:spPr>
          <a:xfrm>
            <a:off x="1180806" y="1808863"/>
            <a:ext cx="2951980" cy="29520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3" y="1006"/>
                  <a:pt x="2882" y="3017"/>
                </a:cubicBezTo>
                <a:cubicBezTo>
                  <a:pt x="-961" y="7038"/>
                  <a:pt x="-961" y="13558"/>
                  <a:pt x="2882" y="17579"/>
                </a:cubicBezTo>
                <a:cubicBezTo>
                  <a:pt x="6724" y="21600"/>
                  <a:pt x="12954" y="21600"/>
                  <a:pt x="16796" y="17579"/>
                </a:cubicBezTo>
                <a:cubicBezTo>
                  <a:pt x="20639" y="13558"/>
                  <a:pt x="20639" y="7038"/>
                  <a:pt x="16796" y="3017"/>
                </a:cubicBezTo>
                <a:cubicBezTo>
                  <a:pt x="14875" y="1006"/>
                  <a:pt x="12356" y="0"/>
                  <a:pt x="9838" y="0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sp>
        <p:nvSpPr>
          <p:cNvPr id="145" name="中科院计算所研究员…"/>
          <p:cNvSpPr txBox="1"/>
          <p:nvPr/>
        </p:nvSpPr>
        <p:spPr>
          <a:xfrm>
            <a:off x="4789451" y="1645821"/>
            <a:ext cx="6818973" cy="4332363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/>
          <a:lstStyle/>
          <a:p>
            <a:pPr algn="l" defTabSz="12700">
              <a:buSzPct val="125000"/>
              <a:buChar char="-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>
                <a:solidFill>
                  <a:srgbClr val="FFFFFF"/>
                </a:solidFill>
                <a:latin typeface="Yuanti SC Bold" panose="02010600040101010101" charset="-122"/>
                <a:ea typeface="Yuanti SC Bold" panose="02010600040101010101" charset="-122"/>
                <a:cs typeface="Yuanti SC Bold" panose="02010600040101010101" charset="-122"/>
                <a:sym typeface="Yuanti SC Bold" panose="02010600040101010101" charset="-122"/>
              </a:defRPr>
            </a:pPr>
            <a:r>
              <a:rPr sz="1500" dirty="0"/>
              <a:t> </a:t>
            </a:r>
            <a:r>
              <a:rPr sz="1500" dirty="0" err="1"/>
              <a:t>中科院计算所研究员</a:t>
            </a:r>
            <a:endParaRPr sz="1500" dirty="0"/>
          </a:p>
          <a:p>
            <a:pPr algn="l" defTabSz="12700">
              <a:buSzPct val="125000"/>
              <a:buChar char="-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>
                <a:solidFill>
                  <a:srgbClr val="FFFFFF"/>
                </a:solidFill>
                <a:latin typeface="Yuanti SC Bold" panose="02010600040101010101" charset="-122"/>
                <a:ea typeface="Yuanti SC Bold" panose="02010600040101010101" charset="-122"/>
                <a:cs typeface="Yuanti SC Bold" panose="02010600040101010101" charset="-122"/>
                <a:sym typeface="Yuanti SC Bold" panose="02010600040101010101" charset="-122"/>
              </a:defRPr>
            </a:pPr>
            <a:endParaRPr sz="1500" dirty="0"/>
          </a:p>
          <a:p>
            <a:pPr algn="l" defTabSz="12700">
              <a:buSzPct val="125000"/>
              <a:buChar char="-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>
                <a:solidFill>
                  <a:srgbClr val="FFFFFF"/>
                </a:solidFill>
                <a:latin typeface="Yuanti SC Bold" panose="02010600040101010101" charset="-122"/>
                <a:ea typeface="Yuanti SC Bold" panose="02010600040101010101" charset="-122"/>
                <a:cs typeface="Yuanti SC Bold" panose="02010600040101010101" charset="-122"/>
                <a:sym typeface="Yuanti SC Bold" panose="02010600040101010101" charset="-122"/>
              </a:defRPr>
            </a:pPr>
            <a:r>
              <a:rPr sz="1500" dirty="0"/>
              <a:t> 2000 年于中科院计算所获得博士学位，2006-2008 </a:t>
            </a:r>
            <a:r>
              <a:rPr sz="1500" dirty="0" err="1"/>
              <a:t>年</a:t>
            </a:r>
            <a:r>
              <a:rPr lang="en-CN" sz="1500" dirty="0"/>
              <a:t>于</a:t>
            </a:r>
            <a:r>
              <a:rPr sz="1500" dirty="0" err="1"/>
              <a:t>加拿大滑铁卢大学访问；研究兴趣包括生物信息学（蛋白质结构预测、糖结构鉴定</a:t>
            </a:r>
            <a:r>
              <a:rPr sz="1500" dirty="0"/>
              <a:t>）、</a:t>
            </a:r>
            <a:r>
              <a:rPr sz="1500" dirty="0" err="1"/>
              <a:t>计算机算法，在</a:t>
            </a:r>
            <a:r>
              <a:rPr sz="1500" dirty="0"/>
              <a:t> Nature Communications, NAR, AC, GUT, JPR, Bioinformatics, ISMB, RECOMB </a:t>
            </a:r>
            <a:r>
              <a:rPr sz="1500" dirty="0" err="1"/>
              <a:t>等期刊和会议发表论文多篇</a:t>
            </a:r>
            <a:endParaRPr sz="1500" dirty="0"/>
          </a:p>
          <a:p>
            <a:pPr algn="l" defTabSz="12700">
              <a:buSzPct val="125000"/>
              <a:buChar char="-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>
                <a:solidFill>
                  <a:srgbClr val="FFFFFF"/>
                </a:solidFill>
                <a:latin typeface="Yuanti SC Bold" panose="02010600040101010101" charset="-122"/>
                <a:ea typeface="Yuanti SC Bold" panose="02010600040101010101" charset="-122"/>
                <a:cs typeface="Yuanti SC Bold" panose="02010600040101010101" charset="-122"/>
                <a:sym typeface="Yuanti SC Bold" panose="02010600040101010101" charset="-122"/>
              </a:defRPr>
            </a:pPr>
            <a:endParaRPr sz="1500" dirty="0"/>
          </a:p>
          <a:p>
            <a:pPr algn="l" defTabSz="12700">
              <a:buSzPct val="125000"/>
              <a:buChar char="-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>
                <a:solidFill>
                  <a:srgbClr val="FFFFFF"/>
                </a:solidFill>
                <a:latin typeface="Yuanti SC Bold" panose="02010600040101010101" charset="-122"/>
                <a:ea typeface="Yuanti SC Bold" panose="02010600040101010101" charset="-122"/>
                <a:cs typeface="Yuanti SC Bold" panose="02010600040101010101" charset="-122"/>
                <a:sym typeface="Yuanti SC Bold" panose="02010600040101010101" charset="-122"/>
              </a:defRPr>
            </a:pPr>
            <a:r>
              <a:rPr sz="1500" dirty="0"/>
              <a:t> </a:t>
            </a:r>
            <a:r>
              <a:rPr sz="1500" dirty="0" err="1"/>
              <a:t>研制了「用人工智能技术辅助算法设计」的</a:t>
            </a:r>
            <a:r>
              <a:rPr sz="1500" dirty="0"/>
              <a:t> AIA </a:t>
            </a:r>
            <a:r>
              <a:rPr sz="1500" dirty="0" err="1"/>
              <a:t>系统，在经典排课问题上实现了变「凭灵感设计算法」为「从数据学习出算法</a:t>
            </a:r>
            <a:r>
              <a:rPr sz="1500" dirty="0"/>
              <a:t>」；</a:t>
            </a:r>
            <a:r>
              <a:rPr sz="1500" dirty="0" err="1"/>
              <a:t>开发了「端到端」神经网络架构</a:t>
            </a:r>
            <a:r>
              <a:rPr sz="1500" dirty="0"/>
              <a:t> </a:t>
            </a:r>
            <a:r>
              <a:rPr sz="1500" dirty="0" err="1"/>
              <a:t>CopulaNet</a:t>
            </a:r>
            <a:r>
              <a:rPr sz="1500" dirty="0"/>
              <a:t> </a:t>
            </a:r>
            <a:r>
              <a:rPr sz="1500" dirty="0" err="1"/>
              <a:t>预测残基间距离，开发了蛋白质空间结构预测软件</a:t>
            </a:r>
            <a:r>
              <a:rPr sz="1500" dirty="0"/>
              <a:t> </a:t>
            </a:r>
            <a:r>
              <a:rPr sz="1500" dirty="0" err="1"/>
              <a:t>ProFOLD，性能超过</a:t>
            </a:r>
            <a:r>
              <a:rPr sz="1500" dirty="0"/>
              <a:t> </a:t>
            </a:r>
            <a:r>
              <a:rPr sz="1500" dirty="0" err="1"/>
              <a:t>AlphaFold，改进版有望达到</a:t>
            </a:r>
            <a:r>
              <a:rPr sz="1500" dirty="0"/>
              <a:t> AlphaFold2 </a:t>
            </a:r>
            <a:r>
              <a:rPr sz="1500" dirty="0" err="1"/>
              <a:t>的水平</a:t>
            </a:r>
            <a:endParaRPr sz="1500" dirty="0"/>
          </a:p>
          <a:p>
            <a:pPr algn="l" defTabSz="12700">
              <a:buSzPct val="125000"/>
              <a:buChar char="-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>
                <a:solidFill>
                  <a:srgbClr val="FFFFFF"/>
                </a:solidFill>
                <a:latin typeface="Yuanti SC Bold" panose="02010600040101010101" charset="-122"/>
                <a:ea typeface="Yuanti SC Bold" panose="02010600040101010101" charset="-122"/>
                <a:cs typeface="Yuanti SC Bold" panose="02010600040101010101" charset="-122"/>
                <a:sym typeface="Yuanti SC Bold" panose="02010600040101010101" charset="-122"/>
              </a:defRPr>
            </a:pPr>
            <a:endParaRPr sz="1500" dirty="0"/>
          </a:p>
          <a:p>
            <a:pPr algn="l" defTabSz="12700">
              <a:buSzPct val="125000"/>
              <a:buChar char="-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>
                <a:solidFill>
                  <a:srgbClr val="FFFFFF"/>
                </a:solidFill>
                <a:latin typeface="Yuanti SC Bold" panose="02010600040101010101" charset="-122"/>
                <a:ea typeface="Yuanti SC Bold" panose="02010600040101010101" charset="-122"/>
                <a:cs typeface="Yuanti SC Bold" panose="02010600040101010101" charset="-122"/>
                <a:sym typeface="Yuanti SC Bold" panose="02010600040101010101" charset="-122"/>
              </a:defRPr>
            </a:pPr>
            <a:r>
              <a:rPr sz="1500" dirty="0" err="1"/>
              <a:t>知乎用户</a:t>
            </a:r>
            <a:endParaRPr sz="1500" dirty="0"/>
          </a:p>
        </p:txBody>
      </p:sp>
      <p:sp>
        <p:nvSpPr>
          <p:cNvPr id="146" name="嘉宾介绍"/>
          <p:cNvSpPr txBox="1"/>
          <p:nvPr/>
        </p:nvSpPr>
        <p:spPr>
          <a:xfrm>
            <a:off x="4589069" y="207985"/>
            <a:ext cx="1828800" cy="134556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spAutoFit/>
          </a:bodyPr>
          <a:lstStyle>
            <a:lvl1pPr defTabSz="457200">
              <a:lnSpc>
                <a:spcPts val="10100"/>
              </a:lnSpc>
              <a:defRPr sz="7000">
                <a:solidFill>
                  <a:srgbClr val="FFFFFF"/>
                </a:solidFill>
                <a:latin typeface="Yuanti SC Bold" panose="02010600040101010101" charset="-122"/>
                <a:ea typeface="Yuanti SC Bold" panose="02010600040101010101" charset="-122"/>
                <a:cs typeface="Yuanti SC Bold" panose="02010600040101010101" charset="-122"/>
                <a:sym typeface="Yuanti SC Bold" panose="02010600040101010101" charset="-122"/>
              </a:defRPr>
            </a:lvl1pPr>
          </a:lstStyle>
          <a:p>
            <a:r>
              <a:rPr sz="3500"/>
              <a:t>嘉宾介绍</a:t>
            </a:r>
          </a:p>
        </p:txBody>
      </p:sp>
      <p:sp>
        <p:nvSpPr>
          <p:cNvPr id="147" name="卜东波"/>
          <p:cNvSpPr txBox="1"/>
          <p:nvPr/>
        </p:nvSpPr>
        <p:spPr>
          <a:xfrm>
            <a:off x="2056720" y="5098236"/>
            <a:ext cx="1193800" cy="512445"/>
          </a:xfrm>
          <a:prstGeom prst="rect">
            <a:avLst/>
          </a:prstGeom>
          <a:ln w="12700">
            <a:miter lim="400000"/>
          </a:ln>
        </p:spPr>
        <p:txBody>
          <a:bodyPr wrap="none" lIns="25400" tIns="25400" rIns="25400" bIns="25400" anchor="ctr">
            <a:spAutoFit/>
          </a:bodyPr>
          <a:lstStyle>
            <a:lvl1pPr>
              <a:defRPr sz="6000">
                <a:solidFill>
                  <a:srgbClr val="FFFFFF"/>
                </a:solidFill>
                <a:latin typeface="Yuanti SC Bold" panose="02010600040101010101" charset="-122"/>
                <a:ea typeface="Yuanti SC Bold" panose="02010600040101010101" charset="-122"/>
                <a:cs typeface="Yuanti SC Bold" panose="02010600040101010101" charset="-122"/>
                <a:sym typeface="Yuanti SC Bold" panose="02010600040101010101" charset="-122"/>
              </a:defRPr>
            </a:lvl1pPr>
          </a:lstStyle>
          <a:p>
            <a:r>
              <a:rPr sz="3000"/>
              <a:t>卜东波</a:t>
            </a:r>
          </a:p>
        </p:txBody>
      </p:sp>
      <p:pic>
        <p:nvPicPr>
          <p:cNvPr id="148" name="快闪课堂-白色.png" descr="快闪课堂-白色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05" y="138055"/>
            <a:ext cx="2238808" cy="54001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5A54EA-78AD-964A-BC48-A11FFEEB3E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7869"/>
            <a:ext cx="12509595" cy="684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279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气流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53921</TotalTime>
  <Words>528</Words>
  <Application>Microsoft Macintosh PowerPoint</Application>
  <PresentationFormat>Widescreen</PresentationFormat>
  <Paragraphs>60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微软雅黑</vt:lpstr>
      <vt:lpstr>微软雅黑</vt:lpstr>
      <vt:lpstr>Yuanti SC Bold</vt:lpstr>
      <vt:lpstr>Arial</vt:lpstr>
      <vt:lpstr>Calibri</vt:lpstr>
      <vt:lpstr>Helvetica</vt:lpstr>
      <vt:lpstr>Office 主题​​</vt:lpstr>
      <vt:lpstr>小SIGMA数学特别兴趣组：三个老师六个娃的亲子游戏</vt:lpstr>
      <vt:lpstr>怎样教小SIGMA学数学？践行波利亚的数学教育法</vt:lpstr>
      <vt:lpstr>小SIGMA们学数学：慢数学、猜想多</vt:lpstr>
      <vt:lpstr>小SIGMA们学编程：2020年疫情期间的消遣</vt:lpstr>
      <vt:lpstr>少儿计算思维养成记：六个小孩的编程学习笔记</vt:lpstr>
      <vt:lpstr>关于课程的三句话</vt:lpstr>
      <vt:lpstr>万物皆数理化天地生医，思考观察实验计算得规律</vt:lpstr>
      <vt:lpstr>PowerPoint Presentation</vt:lpstr>
      <vt:lpstr>PowerPoint Presentation</vt:lpstr>
    </vt:vector>
  </TitlesOfParts>
  <Company>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ghack</dc:creator>
  <cp:lastModifiedBy>Microsoft Office User</cp:lastModifiedBy>
  <cp:revision>2089</cp:revision>
  <dcterms:created xsi:type="dcterms:W3CDTF">2012-05-10T04:43:50Z</dcterms:created>
  <dcterms:modified xsi:type="dcterms:W3CDTF">2022-08-30T04:50:47Z</dcterms:modified>
</cp:coreProperties>
</file>